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2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3A189A-1965-48AB-BF6C-392DA05D4DB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F1671E-2CE9-404C-A5B6-3DA9A4FEC3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88AEF1-E243-461B-8AFE-D93F8AE379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24B7E6-B1EA-401D-BAEF-A3EB878924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A02724-D646-4F01-A638-1792AEE717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77A6E4-DC84-4AAD-9C9B-E4F23E10D4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9E203F-AE75-4FAA-BE0C-37B83B0BE9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1E19FC-1D35-4C5E-87DB-4453348F5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EEC199-D1E5-4A75-B256-02C15DA78C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7C9C71-F3CC-4E9A-AF50-CB1AA4C180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54EE3F-EEBB-45F0-B504-4BE260A61EC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448F44D-96C6-4537-9A74-C6864FF9A3F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thinkfinancial.com/blog/wp-content/uploads/2008/08/credit-card.jpg&amp;imgrefurl=http://www.thinkfinancial.com/blog/index.php/page/2/&amp;usg=__luMIWQxj0-xo7yodDjBc_k-eibA=&amp;h=380&amp;w=425&amp;sz=105&amp;hl=en&amp;start=1&amp;tbnid=FpVGC9fV3BRaXM:&amp;tbnh=113&amp;tbnw=126&amp;prev=/images%3Fq%3Dcredit%2Bcard%26gbv%3D2%26hl%3Den%26safe%3Doff%26sa%3DX"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mysouthwestga.com/uploadedImages/wfxl/News/Stories/credit%2520cards%25202.jpg&amp;imgrefurl=http://www.mysouthwestga.com/news/video.aspx%3Flist%3D194929&amp;usg=__0OSgqpSUcGd6kCsCIM12YiAJcxg=&amp;h=480&amp;w=640&amp;sz=230&amp;hl=en&amp;start=113&amp;tbnid=ReveTv0vrjjJsM:&amp;tbnh=103&amp;tbnw=137&amp;prev=/images%3Fq%3Dcredit%2Bcards%26gbv%3D2%26ndsp%3D20%26hl%3Den%26safe%3Doff%26sa%3DN%26start%3D10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media.nowpublic.net/images//87/8/878b04fefca4f980c4baa18bb57486de.jpg&amp;imgrefurl=http://www.nowpublic.com/world/id-cards-most-pernicious-threat-our-freedom&amp;usg=__ZRJz5-3ZdUCQAgd_4D3bab_Pj-8=&amp;h=350&amp;w=450&amp;sz=28&amp;hl=en&amp;start=1&amp;tbnid=dfEKEvFhROjLaM:&amp;tbnh=99&amp;tbnw=127&amp;prev=/images%3Fq%3Didentification%2Bcard%26gbv%3D2%26hl%3Den%26safe%3Dof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www.topinternetguides.com/images/identity_theft.jpg&amp;imgrefurl=http://www.topinternetguides.com/2007/12/10/what-happens-if-your-identity-is-stolen/&amp;usg=__2giGoFqTPS89OpW6rEYHyefZUSU=&amp;h=320&amp;w=432&amp;sz=29&amp;hl=en&amp;start=11&amp;tbnid=6v6t3XsTOagEmM:&amp;tbnh=93&amp;tbnw=126&amp;prev=/images%3Fq%3Dstolen%2Bid%26gbv%3D2%26hl%3Den%26safe%3Dof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mbvt.com/gfx/debit_cards_06.jpg&amp;imgrefurl=http://www.mbvt.com/personal/debit_card.htm&amp;usg=__9aEvYhebGSge6hWlrvi7uqrIsNs=&amp;h=294&amp;w=350&amp;sz=28&amp;hl=en&amp;start=1&amp;tbnid=stHsr2_D8AzAsM:&amp;tbnh=101&amp;tbnw=120&amp;prev=/images%3Fq%3Ddebit%2Bcard%26gbv%3D2%26hl%3Den%26safe%3Dof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bestcase.com/grafix/credit_card_logos.jpg&amp;imgrefurl=http://www.bestcase.com/ordering.htm&amp;usg=__qpjDCcwb4uSoS51eIcPBzY5gBo0=&amp;h=276&amp;w=1547&amp;sz=63&amp;hl=en&amp;start=8&amp;tbnid=VtuqaQfII8nZsM:&amp;tbnh=27&amp;tbnw=150&amp;prev=/images%3Fq%3Dcredit%2Bcard%2Blogo%26gbv%3D2%26hl%3Den%26safe%3Dof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219200" y="838200"/>
            <a:ext cx="6705600" cy="5295900"/>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Credit Card Myths</a:t>
            </a:r>
          </a:p>
          <a:p>
            <a:pPr algn="ctr">
              <a:spcBef>
                <a:spcPct val="50000"/>
              </a:spcBef>
            </a:pPr>
            <a:endParaRPr lang="en-US" b="1">
              <a:latin typeface="Teen" pitchFamily="2" charset="0"/>
            </a:endParaRPr>
          </a:p>
          <a:p>
            <a:pPr algn="ctr">
              <a:spcBef>
                <a:spcPct val="50000"/>
              </a:spcBef>
            </a:pPr>
            <a:endParaRPr lang="en-US" b="1">
              <a:latin typeface="Teen" pitchFamily="2" charset="0"/>
            </a:endParaRPr>
          </a:p>
          <a:p>
            <a:pPr algn="ctr">
              <a:spcBef>
                <a:spcPct val="50000"/>
              </a:spcBef>
            </a:pPr>
            <a:endParaRPr lang="en-US" b="1">
              <a:latin typeface="Teen" pitchFamily="2" charset="0"/>
            </a:endParaRPr>
          </a:p>
          <a:p>
            <a:pPr algn="ctr">
              <a:spcBef>
                <a:spcPct val="50000"/>
              </a:spcBef>
            </a:pPr>
            <a:endParaRPr lang="en-US" b="1">
              <a:latin typeface="Teen" pitchFamily="2" charset="0"/>
            </a:endParaRPr>
          </a:p>
          <a:p>
            <a:pPr algn="ctr">
              <a:spcBef>
                <a:spcPct val="50000"/>
              </a:spcBef>
            </a:pPr>
            <a:endParaRPr lang="en-US" b="1">
              <a:latin typeface="Teen" pitchFamily="2" charset="0"/>
            </a:endParaRPr>
          </a:p>
          <a:p>
            <a:pPr algn="ctr">
              <a:spcBef>
                <a:spcPct val="50000"/>
              </a:spcBef>
            </a:pPr>
            <a:endParaRPr lang="en-US" b="1">
              <a:latin typeface="Teen" pitchFamily="2" charset="0"/>
            </a:endParaRPr>
          </a:p>
          <a:p>
            <a:pPr algn="ctr">
              <a:spcBef>
                <a:spcPct val="50000"/>
              </a:spcBef>
            </a:pPr>
            <a:r>
              <a:rPr lang="en-US" b="1">
                <a:latin typeface="Teen" pitchFamily="2" charset="0"/>
              </a:rPr>
              <a:t>By: Aimee Tripp</a:t>
            </a:r>
          </a:p>
          <a:p>
            <a:pPr algn="ctr">
              <a:spcBef>
                <a:spcPct val="50000"/>
              </a:spcBef>
            </a:pPr>
            <a:r>
              <a:rPr lang="en-US" b="1">
                <a:latin typeface="Teen" pitchFamily="2" charset="0"/>
              </a:rPr>
              <a:t>Hour 2</a:t>
            </a:r>
          </a:p>
        </p:txBody>
      </p:sp>
      <p:pic>
        <p:nvPicPr>
          <p:cNvPr id="2051" name="Picture 4" descr="http://tbn2.google.com/images?q=tbn:FpVGC9fV3BRaXM:http://www.thinkfinancial.com/blog/wp-content/uploads/2008/08/credit-card.jpg">
            <a:hlinkClick r:id="rId2"/>
          </p:cNvPr>
          <p:cNvPicPr>
            <a:picLocks noChangeAspect="1" noChangeArrowheads="1"/>
          </p:cNvPicPr>
          <p:nvPr/>
        </p:nvPicPr>
        <p:blipFill>
          <a:blip r:embed="rId3" cstate="print"/>
          <a:srcRect/>
          <a:stretch>
            <a:fillRect/>
          </a:stretch>
        </p:blipFill>
        <p:spPr bwMode="auto">
          <a:xfrm>
            <a:off x="3352800" y="2197100"/>
            <a:ext cx="2667000" cy="2393950"/>
          </a:xfrm>
          <a:prstGeom prst="rect">
            <a:avLst/>
          </a:prstGeom>
          <a:noFill/>
          <a:ln w="9525">
            <a:noFill/>
            <a:miter lim="800000"/>
            <a:headEnd/>
            <a:tailEnd/>
          </a:ln>
        </p:spPr>
      </p:pic>
      <p:sp>
        <p:nvSpPr>
          <p:cNvPr id="2052" name="Rectangle 5"/>
          <p:cNvSpPr>
            <a:spLocks noGrp="1" noChangeArrowheads="1"/>
          </p:cNvSpPr>
          <p:nvPr>
            <p:ph type="title" idx="4294967295"/>
          </p:nvPr>
        </p:nvSpPr>
        <p:spPr/>
        <p:txBody>
          <a:bodyPr/>
          <a:lstStyle/>
          <a:p>
            <a:pPr eaLnBrk="1" hangingPunct="1"/>
            <a:r>
              <a:rPr lang="en-US"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9" descr="http://tbn2.google.com/images?q=tbn:ReveTv0vrjjJsM:http://www.mysouthwestga.com/uploadedImages/wfxl/News/Stories/credit%2520cards%25202.jpg">
            <a:hlinkClick r:id="rId2"/>
          </p:cNvPr>
          <p:cNvPicPr>
            <a:picLocks noChangeAspect="1" noChangeArrowheads="1"/>
          </p:cNvPicPr>
          <p:nvPr/>
        </p:nvPicPr>
        <p:blipFill>
          <a:blip r:embed="rId3" cstate="print"/>
          <a:srcRect/>
          <a:stretch>
            <a:fillRect/>
          </a:stretch>
        </p:blipFill>
        <p:spPr bwMode="auto">
          <a:xfrm>
            <a:off x="2819400" y="1981200"/>
            <a:ext cx="3657600" cy="27527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09600" y="838200"/>
            <a:ext cx="7696200" cy="5886450"/>
          </a:xfrm>
          <a:prstGeom prst="rect">
            <a:avLst/>
          </a:prstGeom>
          <a:noFill/>
          <a:ln w="9525">
            <a:noFill/>
            <a:miter lim="800000"/>
            <a:headEnd/>
            <a:tailEnd/>
          </a:ln>
        </p:spPr>
        <p:txBody>
          <a:bodyPr>
            <a:spAutoFit/>
          </a:bodyPr>
          <a:lstStyle/>
          <a:p>
            <a:pPr algn="ctr">
              <a:spcBef>
                <a:spcPct val="50000"/>
              </a:spcBef>
            </a:pPr>
            <a:r>
              <a:rPr lang="en-US" sz="6000" b="1">
                <a:latin typeface="Teen" pitchFamily="2" charset="0"/>
              </a:rPr>
              <a:t>Myth:</a:t>
            </a:r>
          </a:p>
          <a:p>
            <a:pPr algn="ctr">
              <a:spcBef>
                <a:spcPct val="50000"/>
              </a:spcBef>
            </a:pPr>
            <a:endParaRPr lang="en-US" sz="6000" b="1">
              <a:latin typeface="Teen" pitchFamily="2" charset="0"/>
            </a:endParaRPr>
          </a:p>
          <a:p>
            <a:pPr algn="ctr">
              <a:spcBef>
                <a:spcPct val="50000"/>
              </a:spcBef>
            </a:pPr>
            <a:endParaRPr lang="en-US" sz="6000" b="1">
              <a:latin typeface="Teen" pitchFamily="2" charset="0"/>
            </a:endParaRPr>
          </a:p>
          <a:p>
            <a:pPr algn="ctr">
              <a:spcBef>
                <a:spcPct val="50000"/>
              </a:spcBef>
            </a:pPr>
            <a:r>
              <a:rPr lang="en-US" sz="2800" b="1">
                <a:latin typeface="Teen" pitchFamily="2" charset="0"/>
              </a:rPr>
              <a:t>Merchants may require identification, such as a driver's license, when you pay with a credit card. </a:t>
            </a:r>
          </a:p>
          <a:p>
            <a:pPr>
              <a:spcBef>
                <a:spcPct val="50000"/>
              </a:spcBef>
            </a:pPr>
            <a:endParaRPr lang="en-US" sz="2800">
              <a:latin typeface="Teen" pitchFamily="2" charset="0"/>
            </a:endParaRPr>
          </a:p>
        </p:txBody>
      </p:sp>
      <p:pic>
        <p:nvPicPr>
          <p:cNvPr id="3075" name="Picture 4" descr="http://tbn2.google.com/images?q=tbn:dfEKEvFhROjLaM:http://media.nowpublic.net/images//87/8/878b04fefca4f980c4baa18bb57486de.jpg">
            <a:hlinkClick r:id="rId2"/>
          </p:cNvPr>
          <p:cNvPicPr>
            <a:picLocks noChangeAspect="1" noChangeArrowheads="1"/>
          </p:cNvPicPr>
          <p:nvPr/>
        </p:nvPicPr>
        <p:blipFill>
          <a:blip r:embed="rId3" cstate="print"/>
          <a:srcRect/>
          <a:stretch>
            <a:fillRect/>
          </a:stretch>
        </p:blipFill>
        <p:spPr bwMode="auto">
          <a:xfrm>
            <a:off x="3200400" y="2286000"/>
            <a:ext cx="2514600" cy="19621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76400" y="1143000"/>
            <a:ext cx="6324600" cy="3508653"/>
          </a:xfrm>
          <a:prstGeom prst="rect">
            <a:avLst/>
          </a:prstGeom>
          <a:noFill/>
          <a:ln w="9525">
            <a:noFill/>
            <a:miter lim="800000"/>
            <a:headEnd/>
            <a:tailEnd/>
          </a:ln>
        </p:spPr>
        <p:txBody>
          <a:bodyPr>
            <a:spAutoFit/>
          </a:bodyPr>
          <a:lstStyle/>
          <a:p>
            <a:pPr algn="ctr">
              <a:spcBef>
                <a:spcPct val="50000"/>
              </a:spcBef>
            </a:pPr>
            <a:r>
              <a:rPr lang="en-US" sz="5400" b="1" dirty="0">
                <a:latin typeface="Teen" pitchFamily="2" charset="0"/>
              </a:rPr>
              <a:t>Fact:</a:t>
            </a:r>
          </a:p>
          <a:p>
            <a:pPr algn="ctr">
              <a:spcBef>
                <a:spcPct val="50000"/>
              </a:spcBef>
            </a:pPr>
            <a:r>
              <a:rPr lang="en-US" sz="2800" b="1" dirty="0">
                <a:latin typeface="Teen" pitchFamily="2" charset="0"/>
              </a:rPr>
              <a:t>Cards from American Express, Discover, Visa, and MasterCard all have agreements with merchants saying that identification is not </a:t>
            </a:r>
            <a:r>
              <a:rPr lang="en-US" sz="2800" b="1" dirty="0" smtClean="0">
                <a:latin typeface="Teen" pitchFamily="2" charset="0"/>
              </a:rPr>
              <a:t>needed. </a:t>
            </a:r>
            <a:r>
              <a:rPr lang="en-US" sz="2800" b="1" dirty="0">
                <a:latin typeface="Teen" pitchFamily="2" charset="0"/>
              </a:rPr>
              <a:t>They say that a signature is enough identification.</a:t>
            </a:r>
          </a:p>
          <a:p>
            <a:pPr>
              <a:spcBef>
                <a:spcPct val="50000"/>
              </a:spcBef>
            </a:pPr>
            <a:endParaRPr lang="en-US" sz="2800" b="1" dirty="0">
              <a:latin typeface="Tee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90600" y="609600"/>
            <a:ext cx="7315200" cy="5518150"/>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Myth:</a:t>
            </a:r>
          </a:p>
          <a:p>
            <a:pPr algn="ctr">
              <a:spcBef>
                <a:spcPct val="50000"/>
              </a:spcBef>
            </a:pPr>
            <a:endParaRPr lang="en-US" sz="5400" b="1">
              <a:latin typeface="Teen" pitchFamily="2" charset="0"/>
            </a:endParaRPr>
          </a:p>
          <a:p>
            <a:pPr algn="ctr">
              <a:spcBef>
                <a:spcPct val="50000"/>
              </a:spcBef>
            </a:pPr>
            <a:endParaRPr lang="en-US" sz="5400" b="1">
              <a:latin typeface="Teen" pitchFamily="2" charset="0"/>
            </a:endParaRPr>
          </a:p>
          <a:p>
            <a:pPr algn="ctr">
              <a:spcBef>
                <a:spcPct val="50000"/>
              </a:spcBef>
            </a:pPr>
            <a:r>
              <a:rPr lang="en-US" sz="2800" b="1">
                <a:latin typeface="Teen" pitchFamily="2" charset="0"/>
              </a:rPr>
              <a:t>You can deter identity theft by writing "Ask for ID" instead of your signature on the back.</a:t>
            </a:r>
          </a:p>
          <a:p>
            <a:pPr>
              <a:spcBef>
                <a:spcPct val="50000"/>
              </a:spcBef>
            </a:pPr>
            <a:endParaRPr lang="en-US" sz="2800" b="1">
              <a:latin typeface="Teen" pitchFamily="2" charset="0"/>
            </a:endParaRPr>
          </a:p>
        </p:txBody>
      </p:sp>
      <p:pic>
        <p:nvPicPr>
          <p:cNvPr id="5123" name="Picture 4" descr="http://tbn1.google.com/images?q=tbn:6v6t3XsTOagEmM:http://www.topinternetguides.com/images/identity_theft.jpg">
            <a:hlinkClick r:id="rId2"/>
          </p:cNvPr>
          <p:cNvPicPr>
            <a:picLocks noChangeAspect="1" noChangeArrowheads="1"/>
          </p:cNvPicPr>
          <p:nvPr/>
        </p:nvPicPr>
        <p:blipFill>
          <a:blip r:embed="rId3" cstate="print"/>
          <a:srcRect/>
          <a:stretch>
            <a:fillRect/>
          </a:stretch>
        </p:blipFill>
        <p:spPr bwMode="auto">
          <a:xfrm>
            <a:off x="3276600" y="1752600"/>
            <a:ext cx="2819400" cy="2082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90600" y="1981200"/>
            <a:ext cx="7239000" cy="2409825"/>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Fact:</a:t>
            </a:r>
          </a:p>
          <a:p>
            <a:pPr algn="ctr">
              <a:spcBef>
                <a:spcPct val="50000"/>
              </a:spcBef>
            </a:pPr>
            <a:r>
              <a:rPr lang="en-US" sz="2800" b="1">
                <a:latin typeface="Teen" pitchFamily="2" charset="0"/>
              </a:rPr>
              <a:t>Most merchants won’t accept a card with no signature on the back, so you won’t even be able to use your card.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14400" y="457200"/>
            <a:ext cx="7543800" cy="5567363"/>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Myth:</a:t>
            </a:r>
          </a:p>
          <a:p>
            <a:pPr algn="ctr">
              <a:spcBef>
                <a:spcPct val="50000"/>
              </a:spcBef>
            </a:pPr>
            <a:endParaRPr lang="en-US" sz="5400" b="1">
              <a:latin typeface="Teen" pitchFamily="2" charset="0"/>
            </a:endParaRPr>
          </a:p>
          <a:p>
            <a:pPr algn="ctr">
              <a:spcBef>
                <a:spcPct val="50000"/>
              </a:spcBef>
            </a:pPr>
            <a:endParaRPr lang="en-US" sz="2800" b="1">
              <a:latin typeface="Teen" pitchFamily="2" charset="0"/>
            </a:endParaRPr>
          </a:p>
          <a:p>
            <a:pPr algn="ctr">
              <a:spcBef>
                <a:spcPct val="50000"/>
              </a:spcBef>
            </a:pPr>
            <a:endParaRPr lang="en-US" sz="2800" b="1">
              <a:latin typeface="Teen" pitchFamily="2" charset="0"/>
            </a:endParaRPr>
          </a:p>
          <a:p>
            <a:pPr algn="ctr">
              <a:spcBef>
                <a:spcPct val="50000"/>
              </a:spcBef>
            </a:pPr>
            <a:r>
              <a:rPr lang="en-US" sz="2800" b="1">
                <a:latin typeface="Teen" pitchFamily="2" charset="0"/>
              </a:rPr>
              <a:t>If you pay your credit cards in full and on time, you don't need to worry about your cards' effect on your scores. </a:t>
            </a:r>
          </a:p>
          <a:p>
            <a:pPr>
              <a:spcBef>
                <a:spcPct val="50000"/>
              </a:spcBef>
            </a:pPr>
            <a:endParaRPr lang="en-US" sz="2800" b="1">
              <a:latin typeface="Teen" pitchFamily="2" charset="0"/>
            </a:endParaRPr>
          </a:p>
        </p:txBody>
      </p:sp>
      <p:pic>
        <p:nvPicPr>
          <p:cNvPr id="7171" name="Picture 4" descr="http://tbn0.google.com/images?q=tbn:stHsr2_D8AzAsM:http://www.mbvt.com/gfx/debit_cards_06.jpg">
            <a:hlinkClick r:id="rId2"/>
          </p:cNvPr>
          <p:cNvPicPr>
            <a:picLocks noChangeAspect="1" noChangeArrowheads="1"/>
          </p:cNvPicPr>
          <p:nvPr/>
        </p:nvPicPr>
        <p:blipFill>
          <a:blip r:embed="rId3" cstate="print"/>
          <a:srcRect/>
          <a:stretch>
            <a:fillRect/>
          </a:stretch>
        </p:blipFill>
        <p:spPr bwMode="auto">
          <a:xfrm>
            <a:off x="3581400" y="1600200"/>
            <a:ext cx="2438400" cy="20526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8001000" cy="2836863"/>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Fact:</a:t>
            </a:r>
          </a:p>
          <a:p>
            <a:pPr algn="ctr">
              <a:spcBef>
                <a:spcPct val="50000"/>
              </a:spcBef>
            </a:pPr>
            <a:r>
              <a:rPr lang="en-US" sz="2800" b="1">
                <a:latin typeface="Teen" pitchFamily="2" charset="0"/>
              </a:rPr>
              <a:t>Your credit score will also be affected if you use up too much of your credit limit. So even if you pay it in full and on time your score can still be affected.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00" y="685800"/>
            <a:ext cx="6324600" cy="5091113"/>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Myth:</a:t>
            </a:r>
          </a:p>
          <a:p>
            <a:pPr algn="ctr">
              <a:spcBef>
                <a:spcPct val="50000"/>
              </a:spcBef>
            </a:pPr>
            <a:endParaRPr lang="en-US" sz="5400" b="1">
              <a:latin typeface="Teen" pitchFamily="2" charset="0"/>
            </a:endParaRPr>
          </a:p>
          <a:p>
            <a:pPr algn="ctr">
              <a:spcBef>
                <a:spcPct val="50000"/>
              </a:spcBef>
            </a:pPr>
            <a:endParaRPr lang="en-US" sz="5400" b="1">
              <a:latin typeface="Teen" pitchFamily="2" charset="0"/>
            </a:endParaRPr>
          </a:p>
          <a:p>
            <a:pPr algn="ctr">
              <a:spcBef>
                <a:spcPct val="50000"/>
              </a:spcBef>
            </a:pPr>
            <a:r>
              <a:rPr lang="en-US" sz="2800" b="1">
                <a:latin typeface="Teen" pitchFamily="2" charset="0"/>
              </a:rPr>
              <a:t>A credit card company can't change my rate unless I mess up. </a:t>
            </a:r>
          </a:p>
          <a:p>
            <a:pPr>
              <a:spcBef>
                <a:spcPct val="50000"/>
              </a:spcBef>
            </a:pPr>
            <a:endParaRPr lang="en-US" sz="2800" b="1">
              <a:latin typeface="Teen" pitchFamily="2" charset="0"/>
            </a:endParaRPr>
          </a:p>
        </p:txBody>
      </p:sp>
      <p:pic>
        <p:nvPicPr>
          <p:cNvPr id="9219" name="Picture 4" descr="http://tbn2.google.com/images?q=tbn:VtuqaQfII8nZsM:http://www.bestcase.com/grafix/credit_card_logos.jpg">
            <a:hlinkClick r:id="rId2"/>
          </p:cNvPr>
          <p:cNvPicPr>
            <a:picLocks noChangeAspect="1" noChangeArrowheads="1"/>
          </p:cNvPicPr>
          <p:nvPr/>
        </p:nvPicPr>
        <p:blipFill>
          <a:blip r:embed="rId3" cstate="print"/>
          <a:srcRect/>
          <a:stretch>
            <a:fillRect/>
          </a:stretch>
        </p:blipFill>
        <p:spPr bwMode="auto">
          <a:xfrm>
            <a:off x="1600200" y="2209800"/>
            <a:ext cx="6172200" cy="1108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143000" y="2362200"/>
            <a:ext cx="7315200" cy="2409825"/>
          </a:xfrm>
          <a:prstGeom prst="rect">
            <a:avLst/>
          </a:prstGeom>
          <a:noFill/>
          <a:ln w="9525">
            <a:noFill/>
            <a:miter lim="800000"/>
            <a:headEnd/>
            <a:tailEnd/>
          </a:ln>
        </p:spPr>
        <p:txBody>
          <a:bodyPr>
            <a:spAutoFit/>
          </a:bodyPr>
          <a:lstStyle/>
          <a:p>
            <a:pPr algn="ctr">
              <a:spcBef>
                <a:spcPct val="50000"/>
              </a:spcBef>
            </a:pPr>
            <a:r>
              <a:rPr lang="en-US" sz="5400" b="1">
                <a:latin typeface="Teen" pitchFamily="2" charset="0"/>
              </a:rPr>
              <a:t>Fact:</a:t>
            </a:r>
          </a:p>
          <a:p>
            <a:pPr algn="ctr">
              <a:spcBef>
                <a:spcPct val="50000"/>
              </a:spcBef>
            </a:pPr>
            <a:r>
              <a:rPr lang="en-US" sz="2800" b="1">
                <a:latin typeface="Teen" pitchFamily="2" charset="0"/>
              </a:rPr>
              <a:t>A credit card company can change any rate or term just as long as they give a customer 15 days notice.</a:t>
            </a:r>
          </a:p>
        </p:txBody>
      </p:sp>
    </p:spTree>
  </p:cSld>
  <p:clrMapOvr>
    <a:masterClrMapping/>
  </p:clrMapOvr>
</p:sld>
</file>

<file path=ppt/theme/theme1.xml><?xml version="1.0" encoding="utf-8"?>
<a:theme xmlns:a="http://schemas.openxmlformats.org/drawingml/2006/main" name="Default Design">
  <a:themeElements>
    <a:clrScheme name="">
      <a:dk1>
        <a:srgbClr val="DDDDDD"/>
      </a:dk1>
      <a:lt1>
        <a:srgbClr val="FFFFFF"/>
      </a:lt1>
      <a:dk2>
        <a:srgbClr val="660066"/>
      </a:dk2>
      <a:lt2>
        <a:srgbClr val="FFFFFF"/>
      </a:lt2>
      <a:accent1>
        <a:srgbClr val="FFFFCC"/>
      </a:accent1>
      <a:accent2>
        <a:srgbClr val="FFCCFF"/>
      </a:accent2>
      <a:accent3>
        <a:srgbClr val="B8AAB8"/>
      </a:accent3>
      <a:accent4>
        <a:srgbClr val="DADADA"/>
      </a:accent4>
      <a:accent5>
        <a:srgbClr val="FFFFE2"/>
      </a:accent5>
      <a:accent6>
        <a:srgbClr val="E7B9E7"/>
      </a:accent6>
      <a:hlink>
        <a:srgbClr val="CCCCFF"/>
      </a:hlink>
      <a:folHlink>
        <a:srgbClr val="CCFFFF"/>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TotalTime>
  <Words>218</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Arial</vt:lpstr>
      <vt:lpstr>Calibri</vt:lpstr>
      <vt:lpstr>Teen</vt:lpstr>
      <vt:lpstr>Default Design</vt:lpstr>
      <vt:lpstr> </vt:lpstr>
      <vt:lpstr>Slide 2</vt:lpstr>
      <vt:lpstr>Slide 3</vt:lpstr>
      <vt:lpstr>Slide 4</vt:lpstr>
      <vt:lpstr>Slide 5</vt:lpstr>
      <vt:lpstr>Slide 6</vt:lpstr>
      <vt:lpstr>Slide 7</vt:lpstr>
      <vt:lpstr>Slide 8</vt:lpstr>
      <vt:lpstr>Slide 9</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Tripp</dc:creator>
  <cp:lastModifiedBy>Jack Tripp</cp:lastModifiedBy>
  <cp:revision>3</cp:revision>
  <dcterms:created xsi:type="dcterms:W3CDTF">2009-05-27T19:46:28Z</dcterms:created>
  <dcterms:modified xsi:type="dcterms:W3CDTF">2010-02-27T02:17:27Z</dcterms:modified>
</cp:coreProperties>
</file>