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FF66"/>
    <a:srgbClr val="333399"/>
    <a:srgbClr val="00FF00"/>
    <a:srgbClr val="00CC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p:scale>
          <a:sx n="69" d="100"/>
          <a:sy n="69" d="100"/>
        </p:scale>
        <p:origin x="-54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ack%20Tripp\Documents\Aimee\data%20for%20psych%20projec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ack%20Tripp\Documents\Aimee\data%20for%20psych%20projec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a:t>Students</a:t>
            </a:r>
            <a:r>
              <a:rPr lang="en-US" baseline="0"/>
              <a:t> Bothered By PDA</a:t>
            </a:r>
            <a:endParaRPr lang="en-US"/>
          </a:p>
        </c:rich>
      </c:tx>
      <c:layout/>
    </c:title>
    <c:plotArea>
      <c:layout>
        <c:manualLayout>
          <c:layoutTarget val="inner"/>
          <c:xMode val="edge"/>
          <c:yMode val="edge"/>
          <c:x val="9.3853563115931279E-2"/>
          <c:y val="8.5523494014467738E-2"/>
          <c:w val="0.77040038627247054"/>
          <c:h val="0.89191040906472063"/>
        </c:manualLayout>
      </c:layout>
      <c:barChart>
        <c:barDir val="col"/>
        <c:grouping val="clustered"/>
        <c:ser>
          <c:idx val="0"/>
          <c:order val="0"/>
          <c:tx>
            <c:strRef>
              <c:f>Sheet1!$H$8</c:f>
              <c:strCache>
                <c:ptCount val="1"/>
                <c:pt idx="0">
                  <c:v>Bothered</c:v>
                </c:pt>
              </c:strCache>
            </c:strRef>
          </c:tx>
          <c:val>
            <c:numRef>
              <c:f>Sheet1!$H$9:$H$13</c:f>
              <c:numCache>
                <c:formatCode>General</c:formatCode>
                <c:ptCount val="5"/>
                <c:pt idx="0">
                  <c:v>45</c:v>
                </c:pt>
                <c:pt idx="1">
                  <c:v>24</c:v>
                </c:pt>
                <c:pt idx="2">
                  <c:v>50</c:v>
                </c:pt>
                <c:pt idx="3">
                  <c:v>41</c:v>
                </c:pt>
                <c:pt idx="4">
                  <c:v>89</c:v>
                </c:pt>
              </c:numCache>
            </c:numRef>
          </c:val>
        </c:ser>
        <c:ser>
          <c:idx val="1"/>
          <c:order val="1"/>
          <c:tx>
            <c:strRef>
              <c:f>Sheet1!$I$8</c:f>
              <c:strCache>
                <c:ptCount val="1"/>
                <c:pt idx="0">
                  <c:v>Not Bothered</c:v>
                </c:pt>
              </c:strCache>
            </c:strRef>
          </c:tx>
          <c:val>
            <c:numRef>
              <c:f>Sheet1!$I$9:$I$13</c:f>
              <c:numCache>
                <c:formatCode>General</c:formatCode>
                <c:ptCount val="5"/>
                <c:pt idx="0">
                  <c:v>55</c:v>
                </c:pt>
                <c:pt idx="1">
                  <c:v>76</c:v>
                </c:pt>
                <c:pt idx="2">
                  <c:v>50</c:v>
                </c:pt>
                <c:pt idx="3">
                  <c:v>59</c:v>
                </c:pt>
                <c:pt idx="4">
                  <c:v>11</c:v>
                </c:pt>
              </c:numCache>
            </c:numRef>
          </c:val>
        </c:ser>
        <c:axId val="59566720"/>
        <c:axId val="59597184"/>
      </c:barChart>
      <c:catAx>
        <c:axId val="59566720"/>
        <c:scaling>
          <c:orientation val="minMax"/>
        </c:scaling>
        <c:delete val="1"/>
        <c:axPos val="b"/>
        <c:tickLblPos val="none"/>
        <c:crossAx val="59597184"/>
        <c:crosses val="autoZero"/>
        <c:lblAlgn val="ctr"/>
        <c:lblOffset val="100"/>
        <c:tickLblSkip val="1"/>
      </c:catAx>
      <c:valAx>
        <c:axId val="59597184"/>
        <c:scaling>
          <c:orientation val="minMax"/>
        </c:scaling>
        <c:axPos val="l"/>
        <c:majorGridlines/>
        <c:title>
          <c:tx>
            <c:rich>
              <a:bodyPr rot="-5400000" vert="horz"/>
              <a:lstStyle/>
              <a:p>
                <a:pPr>
                  <a:defRPr/>
                </a:pPr>
                <a:r>
                  <a:rPr lang="en-US"/>
                  <a:t>% of Students</a:t>
                </a:r>
              </a:p>
            </c:rich>
          </c:tx>
          <c:layout/>
        </c:title>
        <c:numFmt formatCode="General" sourceLinked="1"/>
        <c:majorTickMark val="none"/>
        <c:tickLblPos val="nextTo"/>
        <c:crossAx val="59566720"/>
        <c:crosses val="autoZero"/>
        <c:crossBetween val="between"/>
      </c:valAx>
    </c:plotArea>
    <c:legend>
      <c:legendPos val="r"/>
      <c:layout/>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30"/>
  <c:chart>
    <c:title>
      <c:tx>
        <c:rich>
          <a:bodyPr/>
          <a:lstStyle/>
          <a:p>
            <a:pPr>
              <a:defRPr/>
            </a:pPr>
            <a:r>
              <a:rPr lang="en-US"/>
              <a:t>Grades People Have Kissed In</a:t>
            </a:r>
          </a:p>
        </c:rich>
      </c:tx>
      <c:layout/>
    </c:title>
    <c:plotArea>
      <c:layout/>
      <c:barChart>
        <c:barDir val="col"/>
        <c:grouping val="clustered"/>
        <c:ser>
          <c:idx val="0"/>
          <c:order val="0"/>
          <c:tx>
            <c:strRef>
              <c:f>Sheet1!$B$82</c:f>
              <c:strCache>
                <c:ptCount val="1"/>
                <c:pt idx="0">
                  <c:v>Number of People</c:v>
                </c:pt>
              </c:strCache>
            </c:strRef>
          </c:tx>
          <c:cat>
            <c:numRef>
              <c:f>Sheet1!$A$83:$A$86</c:f>
              <c:numCache>
                <c:formatCode>General</c:formatCode>
                <c:ptCount val="4"/>
                <c:pt idx="0">
                  <c:v>9</c:v>
                </c:pt>
                <c:pt idx="1">
                  <c:v>10</c:v>
                </c:pt>
                <c:pt idx="2">
                  <c:v>11</c:v>
                </c:pt>
                <c:pt idx="3">
                  <c:v>12</c:v>
                </c:pt>
              </c:numCache>
            </c:numRef>
          </c:cat>
          <c:val>
            <c:numRef>
              <c:f>Sheet1!$B$83:$B$86</c:f>
              <c:numCache>
                <c:formatCode>General</c:formatCode>
                <c:ptCount val="4"/>
                <c:pt idx="0">
                  <c:v>11</c:v>
                </c:pt>
                <c:pt idx="1">
                  <c:v>6</c:v>
                </c:pt>
                <c:pt idx="2">
                  <c:v>9</c:v>
                </c:pt>
                <c:pt idx="3">
                  <c:v>4</c:v>
                </c:pt>
              </c:numCache>
            </c:numRef>
          </c:val>
        </c:ser>
        <c:axId val="59608448"/>
        <c:axId val="60757504"/>
      </c:barChart>
      <c:catAx>
        <c:axId val="59608448"/>
        <c:scaling>
          <c:orientation val="minMax"/>
        </c:scaling>
        <c:axPos val="b"/>
        <c:title>
          <c:tx>
            <c:rich>
              <a:bodyPr/>
              <a:lstStyle/>
              <a:p>
                <a:pPr>
                  <a:defRPr/>
                </a:pPr>
                <a:r>
                  <a:rPr lang="en-US"/>
                  <a:t>Grade</a:t>
                </a:r>
              </a:p>
            </c:rich>
          </c:tx>
          <c:layout/>
        </c:title>
        <c:numFmt formatCode="General" sourceLinked="1"/>
        <c:tickLblPos val="nextTo"/>
        <c:crossAx val="60757504"/>
        <c:crosses val="autoZero"/>
        <c:auto val="1"/>
        <c:lblAlgn val="ctr"/>
        <c:lblOffset val="100"/>
      </c:catAx>
      <c:valAx>
        <c:axId val="60757504"/>
        <c:scaling>
          <c:orientation val="minMax"/>
        </c:scaling>
        <c:axPos val="l"/>
        <c:majorGridlines/>
        <c:title>
          <c:tx>
            <c:rich>
              <a:bodyPr rot="-5400000" vert="horz"/>
              <a:lstStyle/>
              <a:p>
                <a:pPr>
                  <a:defRPr/>
                </a:pPr>
                <a:r>
                  <a:rPr lang="en-US"/>
                  <a:t>Number of People</a:t>
                </a:r>
              </a:p>
            </c:rich>
          </c:tx>
          <c:layout/>
        </c:title>
        <c:numFmt formatCode="General" sourceLinked="1"/>
        <c:tickLblPos val="nextTo"/>
        <c:crossAx val="59608448"/>
        <c:crosses val="autoZero"/>
        <c:crossBetween val="between"/>
      </c:valAx>
    </c:plotArea>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0.15741</cdr:x>
      <cdr:y>0.85542</cdr:y>
    </cdr:from>
    <cdr:to>
      <cdr:x>0.26852</cdr:x>
      <cdr:y>1</cdr:y>
    </cdr:to>
    <cdr:sp macro="" textlink="">
      <cdr:nvSpPr>
        <cdr:cNvPr id="2" name="TextBox 1"/>
        <cdr:cNvSpPr txBox="1"/>
      </cdr:nvSpPr>
      <cdr:spPr>
        <a:xfrm xmlns:a="http://schemas.openxmlformats.org/drawingml/2006/main">
          <a:off x="1295400" y="6248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5340D4-B9FB-4559-A204-9EE5CF8C638D}" type="datetimeFigureOut">
              <a:rPr lang="en-US" smtClean="0"/>
              <a:pPr/>
              <a:t>2/26/2010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340D4-B9FB-4559-A204-9EE5CF8C638D}" type="datetimeFigureOut">
              <a:rPr lang="en-US" smtClean="0"/>
              <a:pPr/>
              <a:t>2/26/2010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340D4-B9FB-4559-A204-9EE5CF8C638D}" type="datetimeFigureOut">
              <a:rPr lang="en-US" smtClean="0"/>
              <a:pPr/>
              <a:t>2/26/2010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5340D4-B9FB-4559-A204-9EE5CF8C638D}" type="datetimeFigureOut">
              <a:rPr lang="en-US" smtClean="0"/>
              <a:pPr/>
              <a:t>2/26/2010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340D4-B9FB-4559-A204-9EE5CF8C638D}" type="datetimeFigureOut">
              <a:rPr lang="en-US" smtClean="0"/>
              <a:pPr/>
              <a:t>2/26/2010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5340D4-B9FB-4559-A204-9EE5CF8C638D}" type="datetimeFigureOut">
              <a:rPr lang="en-US" smtClean="0"/>
              <a:pPr/>
              <a:t>2/26/2010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5340D4-B9FB-4559-A204-9EE5CF8C638D}" type="datetimeFigureOut">
              <a:rPr lang="en-US" smtClean="0"/>
              <a:pPr/>
              <a:t>2/26/2010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5340D4-B9FB-4559-A204-9EE5CF8C638D}" type="datetimeFigureOut">
              <a:rPr lang="en-US" smtClean="0"/>
              <a:pPr/>
              <a:t>2/26/2010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5340D4-B9FB-4559-A204-9EE5CF8C638D}" type="datetimeFigureOut">
              <a:rPr lang="en-US" smtClean="0"/>
              <a:pPr/>
              <a:t>2/26/2010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340D4-B9FB-4559-A204-9EE5CF8C638D}" type="datetimeFigureOut">
              <a:rPr lang="en-US" smtClean="0"/>
              <a:pPr/>
              <a:t>2/26/2010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5340D4-B9FB-4559-A204-9EE5CF8C638D}" type="datetimeFigureOut">
              <a:rPr lang="en-US" smtClean="0"/>
              <a:pPr/>
              <a:t>2/26/2010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B7BA1-9A97-4035-B804-5F1DEE0E21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340D4-B9FB-4559-A204-9EE5CF8C638D}" type="datetimeFigureOut">
              <a:rPr lang="en-US" smtClean="0"/>
              <a:pPr/>
              <a:t>2/26/2010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FB7BA1-9A97-4035-B804-5F1DEE0E21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amplifyyourvoice.org/images/FE/chain237siteType8/site206/user/1230554/kids2520kissing1ov9.jpg&amp;imgrefurl=http://www.amplifyyourvoice.org/u/Jill/2009/5/6/Kissing-The-New-Virginity&amp;usg=__KNbW8lOezubJb4Iv_zfeQ3MpzuQ=&amp;h=400&amp;w=305&amp;sz=63&amp;hl=en&amp;start=11&amp;um=1&amp;itbs=1&amp;tbnid=7WyMKAuVmW_yvM:&amp;tbnh=124&amp;tbnw=95&amp;prev=/images?q=kids+kissing&amp;um=1&amp;hl=en&amp;sa=N&amp;rlz=1R2ADRA_enUS356&amp;tbs=isch: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justingunter.files.wordpress.com/2008/08/kids-kiss.jpg&amp;imgrefurl=http://justingunter.wordpress.com/2008/08/&amp;usg=__8nrKePnu1-XoHTeAqTEjLJpef4g=&amp;h=597&amp;w=420&amp;sz=69&amp;hl=en&amp;start=9&amp;um=1&amp;itbs=1&amp;tbnid=imA8e2UJ7ak_uM:&amp;tbnh=135&amp;tbnw=95&amp;prev=/images?q=kids+kissing&amp;um=1&amp;hl=en&amp;sa=N&amp;rlz=1R2ADRA_enUS356&amp;tbs=isch: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img.allposters.com/6/LRG/14/1424/G98R000Z.jpg&amp;imgrefurl=http://www.allposters.com/-sp/Kids-kissing-Posters_i1369978_.htm&amp;usg=__-cIGTWkEc8Mij_QXSWeiHt-dS6c=&amp;h=450&amp;w=359&amp;sz=39&amp;hl=en&amp;start=1&amp;um=1&amp;itbs=1&amp;tbnid=5BJIWawQ0A7RVM:&amp;tbnh=127&amp;tbnw=101&amp;prev=/images?q=kids+kissing&amp;um=1&amp;hl=en&amp;sa=N&amp;rlz=1R2ADRA_enUS356&amp;tbs=isch: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kids kissing.jpg"/>
          <p:cNvPicPr>
            <a:picLocks noChangeAspect="1"/>
          </p:cNvPicPr>
          <p:nvPr/>
        </p:nvPicPr>
        <p:blipFill>
          <a:blip r:embed="rId2" cstate="print"/>
          <a:stretch>
            <a:fillRect/>
          </a:stretch>
        </p:blipFill>
        <p:spPr>
          <a:xfrm>
            <a:off x="1295400" y="152400"/>
            <a:ext cx="6477000" cy="6477000"/>
          </a:xfrm>
          <a:prstGeom prst="rect">
            <a:avLst/>
          </a:prstGeom>
        </p:spPr>
      </p:pic>
      <p:sp>
        <p:nvSpPr>
          <p:cNvPr id="2" name="Title 1"/>
          <p:cNvSpPr>
            <a:spLocks noGrp="1"/>
          </p:cNvSpPr>
          <p:nvPr>
            <p:ph type="ctrTitle"/>
          </p:nvPr>
        </p:nvSpPr>
        <p:spPr/>
        <p:txBody>
          <a:bodyPr>
            <a:normAutofit fontScale="90000"/>
          </a:bodyPr>
          <a:lstStyle/>
          <a:p>
            <a:r>
              <a:rPr lang="en-US" sz="5400" b="1" dirty="0" smtClean="0">
                <a:solidFill>
                  <a:srgbClr val="FF0066"/>
                </a:solidFill>
              </a:rPr>
              <a:t>Public Displays of Affection</a:t>
            </a:r>
            <a:endParaRPr lang="en-US" sz="5400" b="1" dirty="0">
              <a:solidFill>
                <a:srgbClr val="FF0066"/>
              </a:solidFill>
            </a:endParaRPr>
          </a:p>
        </p:txBody>
      </p:sp>
      <p:sp>
        <p:nvSpPr>
          <p:cNvPr id="3" name="Subtitle 2"/>
          <p:cNvSpPr>
            <a:spLocks noGrp="1"/>
          </p:cNvSpPr>
          <p:nvPr>
            <p:ph type="subTitle" idx="1"/>
          </p:nvPr>
        </p:nvSpPr>
        <p:spPr>
          <a:xfrm>
            <a:off x="1295400" y="3429000"/>
            <a:ext cx="6400800" cy="1752600"/>
          </a:xfrm>
        </p:spPr>
        <p:txBody>
          <a:bodyPr>
            <a:normAutofit/>
          </a:bodyPr>
          <a:lstStyle/>
          <a:p>
            <a:r>
              <a:rPr lang="en-US" sz="3600" b="1" dirty="0" smtClean="0">
                <a:solidFill>
                  <a:schemeClr val="tx1">
                    <a:lumMod val="95000"/>
                    <a:lumOff val="5000"/>
                  </a:schemeClr>
                </a:solidFill>
              </a:rPr>
              <a:t>Aimee Tripp and Kevin </a:t>
            </a:r>
            <a:r>
              <a:rPr lang="en-US" sz="3600" b="1" dirty="0" err="1" smtClean="0">
                <a:solidFill>
                  <a:schemeClr val="tx1">
                    <a:lumMod val="95000"/>
                    <a:lumOff val="5000"/>
                  </a:schemeClr>
                </a:solidFill>
              </a:rPr>
              <a:t>Vilim</a:t>
            </a:r>
            <a:endParaRPr lang="en-US" sz="3600" b="1" dirty="0" smtClean="0">
              <a:solidFill>
                <a:schemeClr val="tx1">
                  <a:lumMod val="95000"/>
                  <a:lumOff val="5000"/>
                </a:schemeClr>
              </a:solidFill>
            </a:endParaRPr>
          </a:p>
          <a:p>
            <a:r>
              <a:rPr lang="en-US" sz="3600" b="1" dirty="0" smtClean="0">
                <a:solidFill>
                  <a:schemeClr val="tx1">
                    <a:lumMod val="95000"/>
                    <a:lumOff val="5000"/>
                  </a:schemeClr>
                </a:solidFill>
              </a:rPr>
              <a:t>Hour 8</a:t>
            </a:r>
            <a:endParaRPr lang="en-US" sz="36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Hypothesis</a:t>
            </a:r>
            <a:endParaRPr lang="en-US" b="1" dirty="0">
              <a:solidFill>
                <a:schemeClr val="bg1"/>
              </a:solidFill>
            </a:endParaRPr>
          </a:p>
        </p:txBody>
      </p:sp>
      <p:sp>
        <p:nvSpPr>
          <p:cNvPr id="3" name="Content Placeholder 2"/>
          <p:cNvSpPr>
            <a:spLocks noGrp="1"/>
          </p:cNvSpPr>
          <p:nvPr>
            <p:ph idx="1"/>
          </p:nvPr>
        </p:nvSpPr>
        <p:spPr/>
        <p:txBody>
          <a:bodyPr/>
          <a:lstStyle/>
          <a:p>
            <a:pPr algn="ctr">
              <a:buNone/>
            </a:pPr>
            <a:r>
              <a:rPr lang="en-US" dirty="0" smtClean="0">
                <a:solidFill>
                  <a:schemeClr val="bg1"/>
                </a:solidFill>
              </a:rPr>
              <a:t>	Onlookers </a:t>
            </a:r>
            <a:r>
              <a:rPr lang="en-US" dirty="0">
                <a:solidFill>
                  <a:schemeClr val="bg1"/>
                </a:solidFill>
              </a:rPr>
              <a:t>of PDA are uncomfortable and bothered when seeing other people engage in it</a:t>
            </a:r>
            <a:r>
              <a:rPr lang="en-US" dirty="0" smtClean="0">
                <a:solidFill>
                  <a:schemeClr val="bg1"/>
                </a:solidFill>
              </a:rPr>
              <a:t>.  In </a:t>
            </a:r>
            <a:r>
              <a:rPr lang="en-US" dirty="0">
                <a:solidFill>
                  <a:schemeClr val="bg1"/>
                </a:solidFill>
              </a:rPr>
              <a:t>a high school setting the </a:t>
            </a:r>
            <a:r>
              <a:rPr lang="en-US" dirty="0" smtClean="0">
                <a:solidFill>
                  <a:schemeClr val="bg1"/>
                </a:solidFill>
              </a:rPr>
              <a:t>participants are </a:t>
            </a:r>
            <a:r>
              <a:rPr lang="en-US" dirty="0">
                <a:solidFill>
                  <a:schemeClr val="bg1"/>
                </a:solidFill>
              </a:rPr>
              <a:t>generally </a:t>
            </a:r>
            <a:r>
              <a:rPr lang="en-US" dirty="0" smtClean="0">
                <a:solidFill>
                  <a:schemeClr val="bg1"/>
                </a:solidFill>
              </a:rPr>
              <a:t>freshmen and sophomores.</a:t>
            </a:r>
            <a:endParaRPr lang="en-US" dirty="0">
              <a:solidFill>
                <a:schemeClr val="bg1"/>
              </a:solidFill>
            </a:endParaRPr>
          </a:p>
        </p:txBody>
      </p:sp>
      <p:pic>
        <p:nvPicPr>
          <p:cNvPr id="5122" name="Picture 2" descr="http://t0.gstatic.com/images?q=tbn:7WyMKAuVmW_yvM:http://www.amplifyyourvoice.org/images/FE/chain237siteType8/site206/user/1230554/kids2520kissing1ov9.jpg">
            <a:hlinkClick r:id="rId2"/>
          </p:cNvPr>
          <p:cNvPicPr>
            <a:picLocks noChangeAspect="1" noChangeArrowheads="1"/>
          </p:cNvPicPr>
          <p:nvPr/>
        </p:nvPicPr>
        <p:blipFill>
          <a:blip r:embed="rId3" cstate="print"/>
          <a:srcRect/>
          <a:stretch>
            <a:fillRect/>
          </a:stretch>
        </p:blipFill>
        <p:spPr bwMode="auto">
          <a:xfrm>
            <a:off x="3581400" y="3810000"/>
            <a:ext cx="2103181" cy="274520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Survey</a:t>
            </a:r>
            <a:endParaRPr lang="en-US" b="1" dirty="0">
              <a:solidFill>
                <a:schemeClr val="bg1"/>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solidFill>
                  <a:schemeClr val="bg1"/>
                </a:solidFill>
              </a:rPr>
              <a:t>Does seeing people engage in public displays of affection (PDA) bother you?</a:t>
            </a:r>
          </a:p>
          <a:p>
            <a:pPr marL="514350" indent="-514350">
              <a:buAutoNum type="arabicPeriod"/>
            </a:pPr>
            <a:r>
              <a:rPr lang="en-US" dirty="0" smtClean="0">
                <a:solidFill>
                  <a:schemeClr val="bg1"/>
                </a:solidFill>
              </a:rPr>
              <a:t>Have you ever kissed someone while inside Onalaska High School?</a:t>
            </a:r>
          </a:p>
          <a:p>
            <a:pPr marL="914400" lvl="1" indent="-514350">
              <a:buNone/>
            </a:pPr>
            <a:r>
              <a:rPr lang="en-US" dirty="0">
                <a:solidFill>
                  <a:schemeClr val="bg1"/>
                </a:solidFill>
              </a:rPr>
              <a:t>	</a:t>
            </a:r>
            <a:r>
              <a:rPr lang="en-US" dirty="0" smtClean="0">
                <a:solidFill>
                  <a:schemeClr val="bg1"/>
                </a:solidFill>
              </a:rPr>
              <a:t>If yes, what grade were you in?</a:t>
            </a:r>
          </a:p>
        </p:txBody>
      </p:sp>
      <p:pic>
        <p:nvPicPr>
          <p:cNvPr id="4098" name="Picture 2" descr="http://blog.thestar.com.my/photos/2006/4/18/phie3112802_2.JPG"/>
          <p:cNvPicPr>
            <a:picLocks noChangeAspect="1" noChangeArrowheads="1"/>
          </p:cNvPicPr>
          <p:nvPr/>
        </p:nvPicPr>
        <p:blipFill>
          <a:blip r:embed="rId2" cstate="print"/>
          <a:srcRect l="16179" r="27778" b="38353"/>
          <a:stretch>
            <a:fillRect/>
          </a:stretch>
        </p:blipFill>
        <p:spPr bwMode="auto">
          <a:xfrm>
            <a:off x="3581400" y="4495800"/>
            <a:ext cx="2251364" cy="1981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CC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survey was given to…</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A middle school class at Holmen Middle School</a:t>
            </a:r>
          </a:p>
          <a:p>
            <a:r>
              <a:rPr lang="en-US" dirty="0" smtClean="0">
                <a:solidFill>
                  <a:schemeClr val="bg1"/>
                </a:solidFill>
              </a:rPr>
              <a:t>Mr. </a:t>
            </a:r>
            <a:r>
              <a:rPr lang="en-US" dirty="0" err="1" smtClean="0">
                <a:solidFill>
                  <a:schemeClr val="bg1"/>
                </a:solidFill>
              </a:rPr>
              <a:t>Froh’s</a:t>
            </a:r>
            <a:r>
              <a:rPr lang="en-US" dirty="0" smtClean="0">
                <a:solidFill>
                  <a:schemeClr val="bg1"/>
                </a:solidFill>
              </a:rPr>
              <a:t> English 9</a:t>
            </a:r>
          </a:p>
          <a:p>
            <a:r>
              <a:rPr lang="en-US" dirty="0" smtClean="0">
                <a:solidFill>
                  <a:schemeClr val="bg1"/>
                </a:solidFill>
              </a:rPr>
              <a:t>Mrs. </a:t>
            </a:r>
            <a:r>
              <a:rPr lang="en-US" dirty="0" err="1" smtClean="0">
                <a:solidFill>
                  <a:schemeClr val="bg1"/>
                </a:solidFill>
              </a:rPr>
              <a:t>Reimler’s</a:t>
            </a:r>
            <a:r>
              <a:rPr lang="en-US" dirty="0" smtClean="0">
                <a:solidFill>
                  <a:schemeClr val="bg1"/>
                </a:solidFill>
              </a:rPr>
              <a:t> Speech 1</a:t>
            </a:r>
          </a:p>
          <a:p>
            <a:r>
              <a:rPr lang="en-US" dirty="0" smtClean="0">
                <a:solidFill>
                  <a:schemeClr val="bg1"/>
                </a:solidFill>
              </a:rPr>
              <a:t>Mrs. Anderson’s Government</a:t>
            </a:r>
          </a:p>
          <a:p>
            <a:r>
              <a:rPr lang="en-US" dirty="0" smtClean="0">
                <a:solidFill>
                  <a:schemeClr val="bg1"/>
                </a:solidFill>
              </a:rPr>
              <a:t>Mrs. Hellman’s AP Lit and Comp</a:t>
            </a:r>
            <a:endParaRPr lang="en-US" dirty="0">
              <a:solidFill>
                <a:schemeClr val="bg1"/>
              </a:solidFill>
            </a:endParaRPr>
          </a:p>
        </p:txBody>
      </p:sp>
      <p:pic>
        <p:nvPicPr>
          <p:cNvPr id="3074" name="Picture 2" descr="http://t0.gstatic.com/images?q=tbn:imA8e2UJ7ak_uM:http://justingunter.files.wordpress.com/2008/08/kids-kiss.jpg">
            <a:hlinkClick r:id="rId2"/>
          </p:cNvPr>
          <p:cNvPicPr>
            <a:picLocks noChangeAspect="1" noChangeArrowheads="1"/>
          </p:cNvPicPr>
          <p:nvPr/>
        </p:nvPicPr>
        <p:blipFill>
          <a:blip r:embed="rId3" cstate="print"/>
          <a:srcRect/>
          <a:stretch>
            <a:fillRect/>
          </a:stretch>
        </p:blipFill>
        <p:spPr bwMode="auto">
          <a:xfrm>
            <a:off x="6400800" y="2514600"/>
            <a:ext cx="2144887" cy="304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76400" y="5867400"/>
            <a:ext cx="276038" cy="307777"/>
          </a:xfrm>
          <a:prstGeom prst="rect">
            <a:avLst/>
          </a:prstGeom>
          <a:noFill/>
        </p:spPr>
        <p:txBody>
          <a:bodyPr wrap="none" rtlCol="0">
            <a:spAutoFit/>
          </a:bodyPr>
          <a:lstStyle/>
          <a:p>
            <a:r>
              <a:rPr lang="en-US" sz="1400" dirty="0" smtClean="0"/>
              <a:t>8</a:t>
            </a:r>
            <a:endParaRPr lang="en-US" sz="1400" dirty="0"/>
          </a:p>
        </p:txBody>
      </p:sp>
      <p:graphicFrame>
        <p:nvGraphicFramePr>
          <p:cNvPr id="10" name="Content Placeholder 9"/>
          <p:cNvGraphicFramePr>
            <a:graphicFrameLocks noGrp="1"/>
          </p:cNvGraphicFramePr>
          <p:nvPr>
            <p:ph idx="1"/>
          </p:nvPr>
        </p:nvGraphicFramePr>
        <p:xfrm>
          <a:off x="457200" y="304801"/>
          <a:ext cx="8077200" cy="62484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2971800" y="6400800"/>
            <a:ext cx="276038" cy="307777"/>
          </a:xfrm>
          <a:prstGeom prst="rect">
            <a:avLst/>
          </a:prstGeom>
          <a:noFill/>
        </p:spPr>
        <p:txBody>
          <a:bodyPr wrap="none" rtlCol="0">
            <a:spAutoFit/>
          </a:bodyPr>
          <a:lstStyle/>
          <a:p>
            <a:r>
              <a:rPr lang="en-US" sz="1400" dirty="0" smtClean="0"/>
              <a:t>9</a:t>
            </a:r>
            <a:endParaRPr lang="en-US" sz="1400" dirty="0"/>
          </a:p>
        </p:txBody>
      </p:sp>
      <p:sp>
        <p:nvSpPr>
          <p:cNvPr id="12" name="TextBox 11"/>
          <p:cNvSpPr txBox="1"/>
          <p:nvPr/>
        </p:nvSpPr>
        <p:spPr>
          <a:xfrm>
            <a:off x="1676400" y="6400800"/>
            <a:ext cx="276038" cy="307777"/>
          </a:xfrm>
          <a:prstGeom prst="rect">
            <a:avLst/>
          </a:prstGeom>
          <a:noFill/>
        </p:spPr>
        <p:txBody>
          <a:bodyPr wrap="none" rtlCol="0">
            <a:spAutoFit/>
          </a:bodyPr>
          <a:lstStyle/>
          <a:p>
            <a:r>
              <a:rPr lang="en-US" sz="1400" dirty="0" smtClean="0"/>
              <a:t>8</a:t>
            </a:r>
            <a:endParaRPr lang="en-US" sz="1400" dirty="0"/>
          </a:p>
        </p:txBody>
      </p:sp>
      <p:sp>
        <p:nvSpPr>
          <p:cNvPr id="13" name="TextBox 12"/>
          <p:cNvSpPr txBox="1"/>
          <p:nvPr/>
        </p:nvSpPr>
        <p:spPr>
          <a:xfrm>
            <a:off x="4114800" y="6400800"/>
            <a:ext cx="367408" cy="307777"/>
          </a:xfrm>
          <a:prstGeom prst="rect">
            <a:avLst/>
          </a:prstGeom>
          <a:noFill/>
        </p:spPr>
        <p:txBody>
          <a:bodyPr wrap="none" rtlCol="0">
            <a:spAutoFit/>
          </a:bodyPr>
          <a:lstStyle/>
          <a:p>
            <a:r>
              <a:rPr lang="en-US" sz="1400" dirty="0" smtClean="0"/>
              <a:t>10</a:t>
            </a:r>
            <a:endParaRPr lang="en-US" sz="1400" dirty="0"/>
          </a:p>
        </p:txBody>
      </p:sp>
      <p:sp>
        <p:nvSpPr>
          <p:cNvPr id="14" name="TextBox 13"/>
          <p:cNvSpPr txBox="1"/>
          <p:nvPr/>
        </p:nvSpPr>
        <p:spPr>
          <a:xfrm>
            <a:off x="5410200" y="6400800"/>
            <a:ext cx="367408" cy="307777"/>
          </a:xfrm>
          <a:prstGeom prst="rect">
            <a:avLst/>
          </a:prstGeom>
          <a:noFill/>
        </p:spPr>
        <p:txBody>
          <a:bodyPr wrap="none" rtlCol="0">
            <a:spAutoFit/>
          </a:bodyPr>
          <a:lstStyle/>
          <a:p>
            <a:r>
              <a:rPr lang="en-US" sz="1400" dirty="0" smtClean="0"/>
              <a:t>11</a:t>
            </a:r>
            <a:endParaRPr lang="en-US" sz="1400" dirty="0"/>
          </a:p>
        </p:txBody>
      </p:sp>
      <p:sp>
        <p:nvSpPr>
          <p:cNvPr id="15" name="TextBox 14"/>
          <p:cNvSpPr txBox="1"/>
          <p:nvPr/>
        </p:nvSpPr>
        <p:spPr>
          <a:xfrm>
            <a:off x="6629400" y="6400800"/>
            <a:ext cx="367408" cy="307777"/>
          </a:xfrm>
          <a:prstGeom prst="rect">
            <a:avLst/>
          </a:prstGeom>
          <a:noFill/>
        </p:spPr>
        <p:txBody>
          <a:bodyPr wrap="none" rtlCol="0">
            <a:spAutoFit/>
          </a:bodyPr>
          <a:lstStyle/>
          <a:p>
            <a:r>
              <a:rPr lang="en-US" sz="1400" dirty="0" smtClean="0"/>
              <a:t>12</a:t>
            </a:r>
            <a:endParaRPr lang="en-US" sz="1400" dirty="0"/>
          </a:p>
        </p:txBody>
      </p:sp>
      <p:sp>
        <p:nvSpPr>
          <p:cNvPr id="16" name="TextBox 15"/>
          <p:cNvSpPr txBox="1"/>
          <p:nvPr/>
        </p:nvSpPr>
        <p:spPr>
          <a:xfrm>
            <a:off x="4038600" y="6604084"/>
            <a:ext cx="518091" cy="253916"/>
          </a:xfrm>
          <a:prstGeom prst="rect">
            <a:avLst/>
          </a:prstGeom>
          <a:noFill/>
        </p:spPr>
        <p:txBody>
          <a:bodyPr wrap="none" rtlCol="0">
            <a:spAutoFit/>
          </a:bodyPr>
          <a:lstStyle/>
          <a:p>
            <a:r>
              <a:rPr lang="en-US" sz="1050" dirty="0" smtClean="0"/>
              <a:t>Grade</a:t>
            </a:r>
            <a:endParaRPr lang="en-US" sz="105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81000"/>
          <a:ext cx="8458200" cy="5745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None/>
            </a:pPr>
            <a:r>
              <a:rPr lang="en-US" dirty="0" smtClean="0"/>
              <a:t>	By looking at the graphs and examining our data, we have come to the conclusion that our hypothesis was incorrect. In every grade except for twelfth grade the majority of people were not bothered by PDA. Also, most people who had kissed in Onalaska High School were in the ninth and eleventh grades, not the ninth and tenth grades.</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pic>
        <p:nvPicPr>
          <p:cNvPr id="10242" name="Picture 2" descr="http://t0.gstatic.com/images?q=tbn:5BJIWawQ0A7RVM:http://img.allposters.com/6/LRG/14/1424/G98R000Z.jpg">
            <a:hlinkClick r:id="rId2"/>
          </p:cNvPr>
          <p:cNvPicPr>
            <a:picLocks noChangeAspect="1" noChangeArrowheads="1"/>
          </p:cNvPicPr>
          <p:nvPr/>
        </p:nvPicPr>
        <p:blipFill>
          <a:blip r:embed="rId3" cstate="print"/>
          <a:srcRect/>
          <a:stretch>
            <a:fillRect/>
          </a:stretch>
        </p:blipFill>
        <p:spPr bwMode="auto">
          <a:xfrm>
            <a:off x="2819400" y="990600"/>
            <a:ext cx="3635997" cy="457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98</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Public Displays of Affection</vt:lpstr>
      <vt:lpstr>Hypothesis</vt:lpstr>
      <vt:lpstr>Survey</vt:lpstr>
      <vt:lpstr>The survey was given to…</vt:lpstr>
      <vt:lpstr>Slide 5</vt:lpstr>
      <vt:lpstr>Slide 6</vt:lpstr>
      <vt:lpstr>Conclusion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Displays of Affection</dc:title>
  <dc:creator>Jack Tripp</dc:creator>
  <cp:lastModifiedBy>Jack Tripp</cp:lastModifiedBy>
  <cp:revision>8</cp:revision>
  <dcterms:created xsi:type="dcterms:W3CDTF">2010-02-23T18:45:00Z</dcterms:created>
  <dcterms:modified xsi:type="dcterms:W3CDTF">2010-02-27T02:09:21Z</dcterms:modified>
</cp:coreProperties>
</file>